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7610138" cy="990600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72" userDrawn="1">
          <p15:clr>
            <a:srgbClr val="A4A3A4"/>
          </p15:clr>
        </p15:guide>
        <p15:guide id="2" pos="35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18"/>
    <a:srgbClr val="EEECE1"/>
    <a:srgbClr val="4092F5"/>
    <a:srgbClr val="DD0D1F"/>
    <a:srgbClr val="D02C31"/>
    <a:srgbClr val="D12B30"/>
    <a:srgbClr val="CF3134"/>
    <a:srgbClr val="CC1718"/>
    <a:srgbClr val="ED1C26"/>
    <a:srgbClr val="7DA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638" y="77"/>
      </p:cViewPr>
      <p:guideLst>
        <p:guide orient="horz" pos="3772"/>
        <p:guide pos="355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8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edidja Tebah" userId="cb446bf896e6d3b1" providerId="LiveId" clId="{E5050C5D-3C59-4C8E-B7DB-1FA0244D92EA}"/>
    <pc:docChg chg="modSld">
      <pc:chgData name="Khedidja Tebah" userId="cb446bf896e6d3b1" providerId="LiveId" clId="{E5050C5D-3C59-4C8E-B7DB-1FA0244D92EA}" dt="2020-10-27T13:03:45.628" v="11" actId="108"/>
      <pc:docMkLst>
        <pc:docMk/>
      </pc:docMkLst>
      <pc:sldChg chg="modSp mod">
        <pc:chgData name="Khedidja Tebah" userId="cb446bf896e6d3b1" providerId="LiveId" clId="{E5050C5D-3C59-4C8E-B7DB-1FA0244D92EA}" dt="2020-10-27T13:03:20.506" v="10" actId="20577"/>
        <pc:sldMkLst>
          <pc:docMk/>
          <pc:sldMk cId="2339186318" sldId="257"/>
        </pc:sldMkLst>
        <pc:spChg chg="mod">
          <ac:chgData name="Khedidja Tebah" userId="cb446bf896e6d3b1" providerId="LiveId" clId="{E5050C5D-3C59-4C8E-B7DB-1FA0244D92EA}" dt="2020-10-27T13:03:20.506" v="10" actId="20577"/>
          <ac:spMkLst>
            <pc:docMk/>
            <pc:sldMk cId="2339186318" sldId="257"/>
            <ac:spMk id="10" creationId="{00000000-0000-0000-0000-000000000000}"/>
          </ac:spMkLst>
        </pc:spChg>
      </pc:sldChg>
      <pc:sldChg chg="modSp mod">
        <pc:chgData name="Khedidja Tebah" userId="cb446bf896e6d3b1" providerId="LiveId" clId="{E5050C5D-3C59-4C8E-B7DB-1FA0244D92EA}" dt="2020-10-27T13:02:38.470" v="1" actId="108"/>
        <pc:sldMkLst>
          <pc:docMk/>
          <pc:sldMk cId="1176077160" sldId="258"/>
        </pc:sldMkLst>
        <pc:spChg chg="mod">
          <ac:chgData name="Khedidja Tebah" userId="cb446bf896e6d3b1" providerId="LiveId" clId="{E5050C5D-3C59-4C8E-B7DB-1FA0244D92EA}" dt="2020-10-27T13:02:38.470" v="1" actId="108"/>
          <ac:spMkLst>
            <pc:docMk/>
            <pc:sldMk cId="1176077160" sldId="258"/>
            <ac:spMk id="13" creationId="{00000000-0000-0000-0000-000000000000}"/>
          </ac:spMkLst>
        </pc:spChg>
      </pc:sldChg>
      <pc:sldChg chg="modSp mod">
        <pc:chgData name="Khedidja Tebah" userId="cb446bf896e6d3b1" providerId="LiveId" clId="{E5050C5D-3C59-4C8E-B7DB-1FA0244D92EA}" dt="2020-10-27T13:02:53.347" v="3" actId="20577"/>
        <pc:sldMkLst>
          <pc:docMk/>
          <pc:sldMk cId="2598933692" sldId="259"/>
        </pc:sldMkLst>
        <pc:spChg chg="mod">
          <ac:chgData name="Khedidja Tebah" userId="cb446bf896e6d3b1" providerId="LiveId" clId="{E5050C5D-3C59-4C8E-B7DB-1FA0244D92EA}" dt="2020-10-27T13:02:53.347" v="3" actId="20577"/>
          <ac:spMkLst>
            <pc:docMk/>
            <pc:sldMk cId="2598933692" sldId="259"/>
            <ac:spMk id="13" creationId="{00000000-0000-0000-0000-000000000000}"/>
          </ac:spMkLst>
        </pc:spChg>
      </pc:sldChg>
      <pc:sldChg chg="modSp mod">
        <pc:chgData name="Khedidja Tebah" userId="cb446bf896e6d3b1" providerId="LiveId" clId="{E5050C5D-3C59-4C8E-B7DB-1FA0244D92EA}" dt="2020-10-27T13:03:45.628" v="11" actId="108"/>
        <pc:sldMkLst>
          <pc:docMk/>
          <pc:sldMk cId="3364966485" sldId="260"/>
        </pc:sldMkLst>
        <pc:spChg chg="mod">
          <ac:chgData name="Khedidja Tebah" userId="cb446bf896e6d3b1" providerId="LiveId" clId="{E5050C5D-3C59-4C8E-B7DB-1FA0244D92EA}" dt="2020-10-27T13:03:45.628" v="11" actId="108"/>
          <ac:spMkLst>
            <pc:docMk/>
            <pc:sldMk cId="3364966485" sldId="260"/>
            <ac:spMk id="10" creationId="{00000000-0000-0000-0000-000000000000}"/>
          </ac:spMkLst>
        </pc:spChg>
      </pc:sldChg>
      <pc:sldChg chg="modSp mod">
        <pc:chgData name="Khedidja Tebah" userId="cb446bf896e6d3b1" providerId="LiveId" clId="{E5050C5D-3C59-4C8E-B7DB-1FA0244D92EA}" dt="2020-10-27T13:02:28.549" v="0" actId="20577"/>
        <pc:sldMkLst>
          <pc:docMk/>
          <pc:sldMk cId="832488951" sldId="262"/>
        </pc:sldMkLst>
        <pc:spChg chg="mod">
          <ac:chgData name="Khedidja Tebah" userId="cb446bf896e6d3b1" providerId="LiveId" clId="{E5050C5D-3C59-4C8E-B7DB-1FA0244D92EA}" dt="2020-10-27T13:02:28.549" v="0" actId="20577"/>
          <ac:spMkLst>
            <pc:docMk/>
            <pc:sldMk cId="832488951" sldId="26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41F87-D38F-4372-B842-8C113A29723A}" type="datetimeFigureOut">
              <a:rPr lang="fr-FR" smtClean="0"/>
              <a:t>29/10/2020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7C9AE-C8BD-4B50-B460-36A20176DF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92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20762" y="3070860"/>
            <a:ext cx="1496861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41522" y="5547363"/>
            <a:ext cx="1232709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8060" y="13306"/>
            <a:ext cx="16894018" cy="483850"/>
          </a:xfrm>
        </p:spPr>
        <p:txBody>
          <a:bodyPr lIns="0" tIns="0" rIns="0" bIns="0"/>
          <a:lstStyle>
            <a:lvl1pPr>
              <a:defRPr sz="3144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8060" y="13306"/>
            <a:ext cx="16894018" cy="483850"/>
          </a:xfrm>
        </p:spPr>
        <p:txBody>
          <a:bodyPr lIns="0" tIns="0" rIns="0" bIns="0"/>
          <a:lstStyle>
            <a:lvl1pPr>
              <a:defRPr sz="3144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80507" y="2278383"/>
            <a:ext cx="76604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069221" y="2278383"/>
            <a:ext cx="76604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8060" y="13306"/>
            <a:ext cx="16894018" cy="483850"/>
          </a:xfrm>
        </p:spPr>
        <p:txBody>
          <a:bodyPr lIns="0" tIns="0" rIns="0" bIns="0"/>
          <a:lstStyle>
            <a:lvl1pPr>
              <a:defRPr sz="3144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8060" y="13306"/>
            <a:ext cx="1689401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0507" y="2278383"/>
            <a:ext cx="158491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987447" y="9212583"/>
            <a:ext cx="56352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80507" y="9212583"/>
            <a:ext cx="40503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679299" y="9212583"/>
            <a:ext cx="40503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8826">
        <a:defRPr>
          <a:latin typeface="+mn-lt"/>
          <a:ea typeface="+mn-ea"/>
          <a:cs typeface="+mn-cs"/>
        </a:defRPr>
      </a:lvl2pPr>
      <a:lvl3pPr marL="1197651">
        <a:defRPr>
          <a:latin typeface="+mn-lt"/>
          <a:ea typeface="+mn-ea"/>
          <a:cs typeface="+mn-cs"/>
        </a:defRPr>
      </a:lvl3pPr>
      <a:lvl4pPr marL="1796478">
        <a:defRPr>
          <a:latin typeface="+mn-lt"/>
          <a:ea typeface="+mn-ea"/>
          <a:cs typeface="+mn-cs"/>
        </a:defRPr>
      </a:lvl4pPr>
      <a:lvl5pPr marL="2395303">
        <a:defRPr>
          <a:latin typeface="+mn-lt"/>
          <a:ea typeface="+mn-ea"/>
          <a:cs typeface="+mn-cs"/>
        </a:defRPr>
      </a:lvl5pPr>
      <a:lvl6pPr marL="2994128">
        <a:defRPr>
          <a:latin typeface="+mn-lt"/>
          <a:ea typeface="+mn-ea"/>
          <a:cs typeface="+mn-cs"/>
        </a:defRPr>
      </a:lvl6pPr>
      <a:lvl7pPr marL="3592953">
        <a:defRPr>
          <a:latin typeface="+mn-lt"/>
          <a:ea typeface="+mn-ea"/>
          <a:cs typeface="+mn-cs"/>
        </a:defRPr>
      </a:lvl7pPr>
      <a:lvl8pPr marL="4191779">
        <a:defRPr>
          <a:latin typeface="+mn-lt"/>
          <a:ea typeface="+mn-ea"/>
          <a:cs typeface="+mn-cs"/>
        </a:defRPr>
      </a:lvl8pPr>
      <a:lvl9pPr marL="479060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8826">
        <a:defRPr>
          <a:latin typeface="+mn-lt"/>
          <a:ea typeface="+mn-ea"/>
          <a:cs typeface="+mn-cs"/>
        </a:defRPr>
      </a:lvl2pPr>
      <a:lvl3pPr marL="1197651">
        <a:defRPr>
          <a:latin typeface="+mn-lt"/>
          <a:ea typeface="+mn-ea"/>
          <a:cs typeface="+mn-cs"/>
        </a:defRPr>
      </a:lvl3pPr>
      <a:lvl4pPr marL="1796478">
        <a:defRPr>
          <a:latin typeface="+mn-lt"/>
          <a:ea typeface="+mn-ea"/>
          <a:cs typeface="+mn-cs"/>
        </a:defRPr>
      </a:lvl4pPr>
      <a:lvl5pPr marL="2395303">
        <a:defRPr>
          <a:latin typeface="+mn-lt"/>
          <a:ea typeface="+mn-ea"/>
          <a:cs typeface="+mn-cs"/>
        </a:defRPr>
      </a:lvl5pPr>
      <a:lvl6pPr marL="2994128">
        <a:defRPr>
          <a:latin typeface="+mn-lt"/>
          <a:ea typeface="+mn-ea"/>
          <a:cs typeface="+mn-cs"/>
        </a:defRPr>
      </a:lvl6pPr>
      <a:lvl7pPr marL="3592953">
        <a:defRPr>
          <a:latin typeface="+mn-lt"/>
          <a:ea typeface="+mn-ea"/>
          <a:cs typeface="+mn-cs"/>
        </a:defRPr>
      </a:lvl7pPr>
      <a:lvl8pPr marL="4191779">
        <a:defRPr>
          <a:latin typeface="+mn-lt"/>
          <a:ea typeface="+mn-ea"/>
          <a:cs typeface="+mn-cs"/>
        </a:defRPr>
      </a:lvl8pPr>
      <a:lvl9pPr marL="479060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 descr="visuel%20site%20tract-encadrement-teletravail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6" r="5051" b="1"/>
          <a:stretch/>
        </p:blipFill>
        <p:spPr bwMode="auto">
          <a:xfrm>
            <a:off x="9250143" y="323659"/>
            <a:ext cx="7715693" cy="5658438"/>
          </a:xfrm>
          <a:prstGeom prst="rect">
            <a:avLst/>
          </a:prstGeom>
          <a:noFill/>
        </p:spPr>
      </p:pic>
      <p:sp>
        <p:nvSpPr>
          <p:cNvPr id="14" name="Titre 1"/>
          <p:cNvSpPr txBox="1">
            <a:spLocks/>
          </p:cNvSpPr>
          <p:nvPr/>
        </p:nvSpPr>
        <p:spPr>
          <a:xfrm>
            <a:off x="290220" y="2946400"/>
            <a:ext cx="9144000" cy="2387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314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fr-FR" sz="9600" kern="0" dirty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Télétravail</a:t>
            </a:r>
          </a:p>
          <a:p>
            <a:endParaRPr lang="fr-FR" sz="7200" kern="0" dirty="0">
              <a:ln w="12700">
                <a:solidFill>
                  <a:srgbClr val="E20018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4233069" y="7876403"/>
            <a:ext cx="9144000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598841">
              <a:defRPr>
                <a:latin typeface="+mn-lt"/>
                <a:ea typeface="+mn-ea"/>
                <a:cs typeface="+mn-cs"/>
              </a:defRPr>
            </a:lvl2pPr>
            <a:lvl3pPr marL="1197681">
              <a:defRPr>
                <a:latin typeface="+mn-lt"/>
                <a:ea typeface="+mn-ea"/>
                <a:cs typeface="+mn-cs"/>
              </a:defRPr>
            </a:lvl3pPr>
            <a:lvl4pPr marL="1796522">
              <a:defRPr>
                <a:latin typeface="+mn-lt"/>
                <a:ea typeface="+mn-ea"/>
                <a:cs typeface="+mn-cs"/>
              </a:defRPr>
            </a:lvl4pPr>
            <a:lvl5pPr marL="2395362">
              <a:defRPr>
                <a:latin typeface="+mn-lt"/>
                <a:ea typeface="+mn-ea"/>
                <a:cs typeface="+mn-cs"/>
              </a:defRPr>
            </a:lvl5pPr>
            <a:lvl6pPr marL="2994203">
              <a:defRPr>
                <a:latin typeface="+mn-lt"/>
                <a:ea typeface="+mn-ea"/>
                <a:cs typeface="+mn-cs"/>
              </a:defRPr>
            </a:lvl6pPr>
            <a:lvl7pPr marL="3593043">
              <a:defRPr>
                <a:latin typeface="+mn-lt"/>
                <a:ea typeface="+mn-ea"/>
                <a:cs typeface="+mn-cs"/>
              </a:defRPr>
            </a:lvl7pPr>
            <a:lvl8pPr marL="4191884">
              <a:defRPr>
                <a:latin typeface="+mn-lt"/>
                <a:ea typeface="+mn-ea"/>
                <a:cs typeface="+mn-cs"/>
              </a:defRPr>
            </a:lvl8pPr>
            <a:lvl9pPr marL="4790724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Revendications CGT-CGI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" y="234042"/>
            <a:ext cx="1166198" cy="180000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-477672" y="384920"/>
            <a:ext cx="360000" cy="360000"/>
          </a:xfrm>
          <a:prstGeom prst="rect">
            <a:avLst/>
          </a:prstGeom>
          <a:solidFill>
            <a:srgbClr val="FCE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-477672" y="974361"/>
            <a:ext cx="360000" cy="360000"/>
          </a:xfrm>
          <a:prstGeom prst="rect">
            <a:avLst/>
          </a:prstGeom>
          <a:solidFill>
            <a:srgbClr val="E20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-477672" y="1533575"/>
            <a:ext cx="360000" cy="36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-1018694" y="974361"/>
            <a:ext cx="360000" cy="360000"/>
          </a:xfrm>
          <a:prstGeom prst="rect">
            <a:avLst/>
          </a:prstGeom>
          <a:solidFill>
            <a:srgbClr val="6C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-1018694" y="379221"/>
            <a:ext cx="360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 rot="20571299">
            <a:off x="18006443" y="3204613"/>
            <a:ext cx="4401006" cy="1569660"/>
          </a:xfrm>
          <a:prstGeom prst="rect">
            <a:avLst/>
          </a:prstGeom>
          <a:solidFill>
            <a:srgbClr val="FEFC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fr-FR" sz="4800" b="1" dirty="0">
                <a:ln w="12700">
                  <a:solidFill>
                    <a:srgbClr val="E20018"/>
                  </a:solidFill>
                  <a:prstDash val="solid"/>
                </a:ln>
                <a:solidFill>
                  <a:srgbClr val="E20018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Ink Free" panose="03080402000500000000" pitchFamily="66" charset="0"/>
              </a:rPr>
              <a:t>Protectrice pour les salarié·es</a:t>
            </a:r>
            <a:endParaRPr lang="fr-FR" sz="4800" dirty="0"/>
          </a:p>
        </p:txBody>
      </p:sp>
      <p:sp>
        <p:nvSpPr>
          <p:cNvPr id="4" name="Rectangle 3"/>
          <p:cNvSpPr/>
          <p:nvPr/>
        </p:nvSpPr>
        <p:spPr>
          <a:xfrm>
            <a:off x="5594913" y="6103203"/>
            <a:ext cx="64187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800" kern="0" dirty="0">
                <a:latin typeface="Arial" panose="020B0604020202020204" pitchFamily="34" charset="0"/>
                <a:cs typeface="Arial" panose="020B0604020202020204" pitchFamily="34" charset="0"/>
              </a:rPr>
              <a:t>Définition du télétravail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" y="234042"/>
            <a:ext cx="1166198" cy="18000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477672" y="384920"/>
            <a:ext cx="360000" cy="360000"/>
          </a:xfrm>
          <a:prstGeom prst="rect">
            <a:avLst/>
          </a:prstGeom>
          <a:solidFill>
            <a:srgbClr val="FCE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477672" y="974361"/>
            <a:ext cx="360000" cy="360000"/>
          </a:xfrm>
          <a:prstGeom prst="rect">
            <a:avLst/>
          </a:prstGeom>
          <a:solidFill>
            <a:srgbClr val="E20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477672" y="1533575"/>
            <a:ext cx="360000" cy="36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018694" y="974361"/>
            <a:ext cx="360000" cy="360000"/>
          </a:xfrm>
          <a:prstGeom prst="rect">
            <a:avLst/>
          </a:prstGeom>
          <a:solidFill>
            <a:srgbClr val="6C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018694" y="379221"/>
            <a:ext cx="360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408280" y="234042"/>
            <a:ext cx="14550188" cy="144235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314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7200" kern="0" dirty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définition</a:t>
            </a:r>
            <a:endParaRPr lang="fr-FR" sz="5400" kern="0" dirty="0">
              <a:ln w="12700">
                <a:solidFill>
                  <a:srgbClr val="E20018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51669" y="2362200"/>
            <a:ext cx="16306799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Pour un·e salarié·e de CGI France, le télétravail désigne le travail hors site CGI ou hors site client.</a:t>
            </a:r>
          </a:p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Ce dernier peut être ordinaire, c'est-à-dire convenu par accord mutuel entre l'employeur et le ou la salarié·e, ou extraordinaire, c'est-à-dire en cas de force majeure, conformément à l'article L. 1222-11 du code du travail.</a:t>
            </a:r>
          </a:p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Qu'il soit ordinaire ou extraordinaire, le télétravail du ou de la salarié·e ne peut être imposé par l'employeur, et nécessite l'accord explicite du ou de la salarié·e.</a:t>
            </a:r>
          </a:p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Il doit être rappelé que les </a:t>
            </a:r>
            <a:r>
              <a:rPr lang="fr-FR" sz="2800" dirty="0" err="1">
                <a:latin typeface="Arial" panose="020B0604020202020204" pitchFamily="34" charset="0"/>
                <a:cs typeface="Arial" panose="020B0604020202020204" pitchFamily="34" charset="0"/>
              </a:rPr>
              <a:t>télétravailleur·euses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sont des salarié·es à part entière, et disposent à ce titre de l'ensemble des droits afférents. L'employeur, quant à lui, n'est pas exonéré de son obligation de prévention de santé et sécurité, ainsi que de son obligation de moyens adaptés à l'exécution du travail.</a:t>
            </a:r>
          </a:p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Au sein de CGI, le télétravail ordinaire prend la forme d'un forfait hebdomadaire ne pouvant dépasser quatre jours, mobilisable à l'initiative du ou de la salarié·e dans le respect des règles régissant l'organisation du travail.</a:t>
            </a:r>
          </a:p>
        </p:txBody>
      </p:sp>
    </p:spTree>
    <p:extLst>
      <p:ext uri="{BB962C8B-B14F-4D97-AF65-F5344CB8AC3E}">
        <p14:creationId xmlns:p14="http://schemas.microsoft.com/office/powerpoint/2010/main" val="233918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" y="234042"/>
            <a:ext cx="1166198" cy="18000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477672" y="384920"/>
            <a:ext cx="360000" cy="360000"/>
          </a:xfrm>
          <a:prstGeom prst="rect">
            <a:avLst/>
          </a:prstGeom>
          <a:solidFill>
            <a:srgbClr val="FCE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477672" y="974361"/>
            <a:ext cx="360000" cy="360000"/>
          </a:xfrm>
          <a:prstGeom prst="rect">
            <a:avLst/>
          </a:prstGeom>
          <a:solidFill>
            <a:srgbClr val="E20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477672" y="1533575"/>
            <a:ext cx="360000" cy="36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018694" y="974361"/>
            <a:ext cx="360000" cy="360000"/>
          </a:xfrm>
          <a:prstGeom prst="rect">
            <a:avLst/>
          </a:prstGeom>
          <a:solidFill>
            <a:srgbClr val="6C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018694" y="379221"/>
            <a:ext cx="360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408280" y="234042"/>
            <a:ext cx="14550188" cy="144235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314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7200" kern="0" dirty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Elément de définition 1/5</a:t>
            </a:r>
            <a:endParaRPr lang="fr-FR" sz="7200" kern="0" dirty="0">
              <a:ln w="12700">
                <a:solidFill>
                  <a:srgbClr val="E20018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32670" y="3962400"/>
            <a:ext cx="15667648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Le télétravail désigne le travail dans un lieu défini par le ou la salarié·e.</a:t>
            </a:r>
          </a:p>
          <a:p>
            <a:pPr marL="457200" indent="-457200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Ce lieu peut être le domicile du ou de la salarié·e, mais pas uniquement. En particulier, un·e salarié·e doit pouvoir désigner un tiers-lieu / espace de </a:t>
            </a:r>
            <a:r>
              <a:rPr lang="fr-FR" sz="3200" dirty="0" err="1">
                <a:latin typeface="Arial" panose="020B0604020202020204" pitchFamily="34" charset="0"/>
                <a:cs typeface="Arial" panose="020B0604020202020204" pitchFamily="34" charset="0"/>
              </a:rPr>
              <a:t>co-working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comme lieu de télétravail.</a:t>
            </a:r>
          </a:p>
          <a:p>
            <a:pPr marL="457200" indent="-457200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Pour répondre aux besoins des salarié·es, au moins deux lieux doivent pouvoir être désignés comme lieu de télétravail, et un processus de déclaration d’un tiers-lieu ponctuel ou de modification des lieux déclarés doit être mis en place.</a:t>
            </a:r>
          </a:p>
          <a:p>
            <a:pPr marL="457200" indent="-457200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Cette mesure doit permettre aux salarié·es ne disposant pas d’un espace propre au travail à leur domicile de pouvoir accéder au télétravail.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32670" y="2286000"/>
            <a:ext cx="15925798" cy="1323439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  <a:buClr>
                <a:srgbClr val="DD0D1F"/>
              </a:buClr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Pour un·e salarié·e de CGI France, le télétravail désigne le travail </a:t>
            </a:r>
            <a:r>
              <a:rPr lang="fr-FR" sz="4000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hors site CGI ou hors site client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607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" y="234042"/>
            <a:ext cx="1166198" cy="18000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477672" y="384920"/>
            <a:ext cx="360000" cy="360000"/>
          </a:xfrm>
          <a:prstGeom prst="rect">
            <a:avLst/>
          </a:prstGeom>
          <a:solidFill>
            <a:srgbClr val="FCE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477672" y="974361"/>
            <a:ext cx="360000" cy="360000"/>
          </a:xfrm>
          <a:prstGeom prst="rect">
            <a:avLst/>
          </a:prstGeom>
          <a:solidFill>
            <a:srgbClr val="E20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477672" y="1533575"/>
            <a:ext cx="360000" cy="36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018694" y="974361"/>
            <a:ext cx="360000" cy="360000"/>
          </a:xfrm>
          <a:prstGeom prst="rect">
            <a:avLst/>
          </a:prstGeom>
          <a:solidFill>
            <a:srgbClr val="6C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018694" y="379221"/>
            <a:ext cx="360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408280" y="234042"/>
            <a:ext cx="14550188" cy="144235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314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7200" kern="0" dirty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Elément de définition 2/5</a:t>
            </a:r>
            <a:endParaRPr lang="fr-FR" sz="7200" kern="0" dirty="0">
              <a:ln w="12700">
                <a:solidFill>
                  <a:srgbClr val="E20018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32670" y="5282625"/>
            <a:ext cx="15667648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Le télétravail ordinaire ne peut s’imposer ni à l’employeur ni au ou à la salarié·e.</a:t>
            </a:r>
          </a:p>
          <a:p>
            <a:pPr marL="457200" indent="-457200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Le télétravail extraordinaire doit répondre à un défaut de solution alternative qui s’impose à l’employeur.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32670" y="2286000"/>
            <a:ext cx="15925798" cy="2554545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  <a:buClr>
                <a:srgbClr val="DD0D1F"/>
              </a:buClr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Le télétravail peut être </a:t>
            </a:r>
            <a:r>
              <a:rPr lang="fr-FR" sz="4000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ordinaire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, c'est-à-dire convenu par </a:t>
            </a:r>
            <a:r>
              <a:rPr lang="fr-FR" sz="4000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 mutuel 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entre l'employeur et le ou la salarié·e, </a:t>
            </a:r>
            <a:r>
              <a:rPr lang="fr-FR" sz="4000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extraordinaire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, c'est-à-dire </a:t>
            </a:r>
            <a:r>
              <a:rPr lang="fr-FR" sz="4000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cas de force majeure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, conformément à l'article L. 1222-11 du code du travail.</a:t>
            </a:r>
          </a:p>
        </p:txBody>
      </p:sp>
    </p:spTree>
    <p:extLst>
      <p:ext uri="{BB962C8B-B14F-4D97-AF65-F5344CB8AC3E}">
        <p14:creationId xmlns:p14="http://schemas.microsoft.com/office/powerpoint/2010/main" val="2598933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" y="234042"/>
            <a:ext cx="1166198" cy="18000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477672" y="384920"/>
            <a:ext cx="360000" cy="360000"/>
          </a:xfrm>
          <a:prstGeom prst="rect">
            <a:avLst/>
          </a:prstGeom>
          <a:solidFill>
            <a:srgbClr val="FCE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477672" y="974361"/>
            <a:ext cx="360000" cy="360000"/>
          </a:xfrm>
          <a:prstGeom prst="rect">
            <a:avLst/>
          </a:prstGeom>
          <a:solidFill>
            <a:srgbClr val="E20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477672" y="1533575"/>
            <a:ext cx="360000" cy="36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018694" y="974361"/>
            <a:ext cx="360000" cy="360000"/>
          </a:xfrm>
          <a:prstGeom prst="rect">
            <a:avLst/>
          </a:prstGeom>
          <a:solidFill>
            <a:srgbClr val="6C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018694" y="379221"/>
            <a:ext cx="360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408280" y="234042"/>
            <a:ext cx="14550188" cy="144235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314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7200" kern="0" dirty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Elément de définition 3/5</a:t>
            </a:r>
            <a:endParaRPr lang="fr-FR" sz="7200" kern="0" dirty="0">
              <a:ln w="12700">
                <a:solidFill>
                  <a:srgbClr val="E20018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32670" y="4876800"/>
            <a:ext cx="1566764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Si le télétravail peut être imposé dans des circonstances extraordinaires, sa localisation au domicile du ou de la salarié·e ne peut être imposée. </a:t>
            </a:r>
          </a:p>
          <a:p>
            <a:pPr marL="457200" indent="-457200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L’employeur doit accepter la définition d’un tiers-lieu comme lieu de télétravail ou, le cas échéant, acter l’impossibilité du télétravail.</a:t>
            </a:r>
          </a:p>
          <a:p>
            <a:pPr marL="457200" indent="-457200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Cette mesure vise, en particulier, à protéger les salarié·es victimes de violences conjugales ou intra-familiales ou ne disposant pas d’un lieu adapté au travail à leur domicile ou pour éviter la solitude et l’isolement.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32670" y="2286000"/>
            <a:ext cx="15925798" cy="1938992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Qu'il soit ordinaire ou extraordinaire, </a:t>
            </a:r>
            <a:r>
              <a:rPr lang="fr-FR" sz="4000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4000" dirty="0" smtClean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télétravail du </a:t>
            </a:r>
            <a:r>
              <a:rPr lang="fr-FR" sz="4000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de la salarié·e ne peut être imposé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par l'employeur, et nécessite l'accord explicite du ou de la salarié·e.</a:t>
            </a:r>
          </a:p>
        </p:txBody>
      </p:sp>
    </p:spTree>
    <p:extLst>
      <p:ext uri="{BB962C8B-B14F-4D97-AF65-F5344CB8AC3E}">
        <p14:creationId xmlns:p14="http://schemas.microsoft.com/office/powerpoint/2010/main" val="3364966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" y="234042"/>
            <a:ext cx="1166198" cy="18000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477672" y="384920"/>
            <a:ext cx="360000" cy="360000"/>
          </a:xfrm>
          <a:prstGeom prst="rect">
            <a:avLst/>
          </a:prstGeom>
          <a:solidFill>
            <a:srgbClr val="FCE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477672" y="974361"/>
            <a:ext cx="360000" cy="360000"/>
          </a:xfrm>
          <a:prstGeom prst="rect">
            <a:avLst/>
          </a:prstGeom>
          <a:solidFill>
            <a:srgbClr val="E20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477672" y="1533575"/>
            <a:ext cx="360000" cy="36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018694" y="974361"/>
            <a:ext cx="360000" cy="360000"/>
          </a:xfrm>
          <a:prstGeom prst="rect">
            <a:avLst/>
          </a:prstGeom>
          <a:solidFill>
            <a:srgbClr val="6C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018694" y="379221"/>
            <a:ext cx="360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408280" y="234042"/>
            <a:ext cx="14550188" cy="144235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314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7200" kern="0" dirty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Elément de définition 4/5</a:t>
            </a:r>
            <a:endParaRPr lang="fr-FR" sz="7200" kern="0" dirty="0">
              <a:ln w="12700">
                <a:solidFill>
                  <a:srgbClr val="E20018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32670" y="5856982"/>
            <a:ext cx="15667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Il s’agit simplement de rappeler que le télétravail reste du travail, et que l’ensemble des règles du code du travail continuent de s’y appliquer – aux salarié·es comme à l’employeur.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32670" y="2286000"/>
            <a:ext cx="15925798" cy="3170099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Il doit être rappelé que les </a:t>
            </a:r>
            <a:r>
              <a:rPr lang="fr-FR" sz="4000" dirty="0" err="1">
                <a:latin typeface="Arial" panose="020B0604020202020204" pitchFamily="34" charset="0"/>
                <a:cs typeface="Arial" panose="020B0604020202020204" pitchFamily="34" charset="0"/>
              </a:rPr>
              <a:t>télétravailleur·euses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sont des </a:t>
            </a:r>
            <a:r>
              <a:rPr lang="fr-FR" sz="4000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salarié·es à part entière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, et disposent à ce titre de l'ensemble des droits afférents. L'employeur, quant à lui, n'est pas exonéré de son </a:t>
            </a:r>
            <a:r>
              <a:rPr lang="fr-FR" sz="4000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 de prévention de santé et sécurité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, ainsi que de son </a:t>
            </a:r>
            <a:r>
              <a:rPr lang="fr-FR" sz="4000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 de moyens adaptés à l'exécution du travail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0590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4" y="234042"/>
            <a:ext cx="1166198" cy="18000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477672" y="384920"/>
            <a:ext cx="360000" cy="360000"/>
          </a:xfrm>
          <a:prstGeom prst="rect">
            <a:avLst/>
          </a:prstGeom>
          <a:solidFill>
            <a:srgbClr val="FCE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477672" y="974361"/>
            <a:ext cx="360000" cy="360000"/>
          </a:xfrm>
          <a:prstGeom prst="rect">
            <a:avLst/>
          </a:prstGeom>
          <a:solidFill>
            <a:srgbClr val="E200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477672" y="1533575"/>
            <a:ext cx="360000" cy="36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018694" y="974361"/>
            <a:ext cx="360000" cy="360000"/>
          </a:xfrm>
          <a:prstGeom prst="rect">
            <a:avLst/>
          </a:prstGeom>
          <a:solidFill>
            <a:srgbClr val="6C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018694" y="379221"/>
            <a:ext cx="360000" cy="360000"/>
          </a:xfrm>
          <a:prstGeom prst="rect">
            <a:avLst/>
          </a:prstGeom>
          <a:solidFill>
            <a:srgbClr val="FEF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408280" y="234042"/>
            <a:ext cx="14550188" cy="144235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3144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7200" kern="0" dirty="0">
                <a:solidFill>
                  <a:srgbClr val="4092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Elément de définition 5/5</a:t>
            </a:r>
            <a:endParaRPr lang="fr-FR" sz="7200" kern="0" dirty="0">
              <a:ln w="12700">
                <a:solidFill>
                  <a:srgbClr val="E20018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32670" y="5029200"/>
            <a:ext cx="1566764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décompte du temps de travail dans l’entreprise se faisant à un rythme hebdomadaire (cf. feuilles de temps), il parait logique d’organiser le télétravail sur cette fréquence.</a:t>
            </a:r>
          </a:p>
          <a:p>
            <a:pPr marL="457200" indent="-457200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limite de 4 jours de télétravail hebdomadaire retranscrit la volonté d’interdire le télétravail à temps plein (or cas exceptionnels) afin de tenir compte des risques organisationnels et relationnels liés à l’absence de contacts directs au sein du collectif de travail.</a:t>
            </a:r>
          </a:p>
          <a:p>
            <a:pPr marL="457200" indent="-457200">
              <a:spcAft>
                <a:spcPts val="3000"/>
              </a:spcAft>
              <a:buClr>
                <a:srgbClr val="DD0D1F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L’initiative du ou de la salarié·e reflète la nécessité de son accord et la possibilité d’adapter le volume du télétravail à ses contraintes.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32670" y="2286000"/>
            <a:ext cx="15925798" cy="2554545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3000"/>
              </a:spcAft>
              <a:buClr>
                <a:srgbClr val="DD0D1F"/>
              </a:buClr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Au sein de CGI, le télétravail ordinaire prend la forme d'un </a:t>
            </a:r>
            <a:r>
              <a:rPr lang="fr-FR" sz="4000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forfait hebdomadaire ne pouvant dépasser quatre jours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, mobilisable </a:t>
            </a:r>
            <a:r>
              <a:rPr lang="fr-FR" sz="4000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l'initiative du ou de la salarié·e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dans le respect des </a:t>
            </a:r>
            <a:r>
              <a:rPr lang="fr-FR" sz="4000" dirty="0">
                <a:solidFill>
                  <a:srgbClr val="E200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règles régissant l'organisation du travail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2488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</TotalTime>
  <Words>762</Words>
  <Application>Microsoft Office PowerPoint</Application>
  <PresentationFormat>Personnalisé</PresentationFormat>
  <Paragraphs>33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Ink Free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CGT, outil d’émancipation et de solidarité pour toutes et tous</dc:title>
  <dc:creator>KANOUNI, Randja</dc:creator>
  <cp:lastModifiedBy>Giffardbouvier, Pascal</cp:lastModifiedBy>
  <cp:revision>73</cp:revision>
  <dcterms:created xsi:type="dcterms:W3CDTF">2019-11-12T16:24:23Z</dcterms:created>
  <dcterms:modified xsi:type="dcterms:W3CDTF">2020-10-29T09:32:13Z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2019-10-27T00:00:00Z</vt:filetime>
  </property>
  <property fmtid="{D5CDD505-2E9C-101B-9397-08002B2CF9AE}" pid="3" name="Creator">
    <vt:lpwstr>Microsoft® Publisher 2016</vt:lpwstr>
  </property>
  <property fmtid="{D5CDD505-2E9C-101B-9397-08002B2CF9AE}" pid="4" name="LastSaved">
    <vt:filetime>2019-11-12T00:00:00Z</vt:filetime>
  </property>
</Properties>
</file>